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2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312" r:id="rId3"/>
    <p:sldId id="304" r:id="rId5"/>
    <p:sldId id="323" r:id="rId6"/>
    <p:sldId id="307" r:id="rId7"/>
    <p:sldId id="281" r:id="rId8"/>
    <p:sldId id="282" r:id="rId9"/>
    <p:sldId id="314" r:id="rId10"/>
    <p:sldId id="315" r:id="rId11"/>
    <p:sldId id="319" r:id="rId12"/>
    <p:sldId id="321" r:id="rId13"/>
    <p:sldId id="322" r:id="rId14"/>
    <p:sldId id="297" r:id="rId15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0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2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B4B98B0-60AC-42C2-AFA5-B58CD77FA1E5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583" autoAdjust="0"/>
    <p:restoredTop sz="95388" autoAdjust="0"/>
  </p:normalViewPr>
  <p:slideViewPr>
    <p:cSldViewPr snapToGrid="0" snapToObjects="1" showGuides="1">
      <p:cViewPr>
        <p:scale>
          <a:sx n="50" d="100"/>
          <a:sy n="50" d="100"/>
        </p:scale>
        <p:origin x="2544" y="768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2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25" d="100"/>
          <a:sy n="25" d="100"/>
        </p:scale>
        <p:origin x="348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customXml" Target="../customXml/item3.xml"/><Relationship Id="rId22" Type="http://schemas.openxmlformats.org/officeDocument/2006/relationships/customXml" Target="../customXml/item2.xml"/><Relationship Id="rId21" Type="http://schemas.openxmlformats.org/officeDocument/2006/relationships/customXml" Target="../customXml/item1.xml"/><Relationship Id="rId20" Type="http://schemas.microsoft.com/office/2018/10/relationships/authors" Target="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70FB6-164E-0840-A35B-09E9F3D45F76}" type="datetimeyyyy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BD0AB-C59E-4A46-83D3-F07787446BA0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/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/>
          <p:cNvSpPr/>
          <p:nvPr userDrawn="1"/>
        </p:nvSpPr>
        <p:spPr>
          <a:xfrm>
            <a:off x="1500188" y="1173106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/>
          <p:cNvSpPr/>
          <p:nvPr userDrawn="1"/>
        </p:nvSpPr>
        <p:spPr>
          <a:xfrm>
            <a:off x="2694429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99790" y="810227"/>
            <a:ext cx="6392421" cy="3831221"/>
          </a:xfrm>
        </p:spPr>
        <p:txBody>
          <a:bodyPr tIns="0" bIns="0" anchor="ctr" anchorCtr="0">
            <a:noAutofit/>
          </a:bodyPr>
          <a:lstStyle>
            <a:lvl1pPr algn="ctr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/>
            <p:cNvSpPr/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/>
            <p:cNvSpPr/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/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6583680" cy="153135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14400" y="2834640"/>
            <a:ext cx="6583680" cy="3207344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6" name="Rectangle 5"/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grpSp>
        <p:nvGrpSpPr>
          <p:cNvPr id="18" name="Group 17"/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Freeform: Shape 28"/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15" name="Freeform: Shape 15"/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Image 2"/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anchor="ctr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6" name="Freeform 35"/>
          <p:cNvSpPr/>
          <p:nvPr userDrawn="1"/>
        </p:nvSpPr>
        <p:spPr>
          <a:xfrm rot="16200000">
            <a:off x="5760023" y="3764463"/>
            <a:ext cx="2812357" cy="3394143"/>
          </a:xfrm>
          <a:custGeom>
            <a:avLst/>
            <a:gdLst>
              <a:gd name="connsiteX0" fmla="*/ 0 w 2812357"/>
              <a:gd name="connsiteY0" fmla="*/ 0 h 3394143"/>
              <a:gd name="connsiteX1" fmla="*/ 2812357 w 2812357"/>
              <a:gd name="connsiteY1" fmla="*/ 3394143 h 3394143"/>
              <a:gd name="connsiteX2" fmla="*/ 0 w 2812357"/>
              <a:gd name="connsiteY2" fmla="*/ 3394143 h 339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12357" h="3394143">
                <a:moveTo>
                  <a:pt x="0" y="0"/>
                </a:moveTo>
                <a:lnTo>
                  <a:pt x="2812357" y="3394143"/>
                </a:lnTo>
                <a:lnTo>
                  <a:pt x="0" y="3394143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Freeform 32"/>
          <p:cNvSpPr/>
          <p:nvPr userDrawn="1"/>
        </p:nvSpPr>
        <p:spPr>
          <a:xfrm>
            <a:off x="0" y="3463854"/>
            <a:ext cx="435241" cy="3394146"/>
          </a:xfrm>
          <a:custGeom>
            <a:avLst/>
            <a:gdLst>
              <a:gd name="connsiteX0" fmla="*/ 435241 w 435241"/>
              <a:gd name="connsiteY0" fmla="*/ 0 h 3394146"/>
              <a:gd name="connsiteX1" fmla="*/ 435241 w 435241"/>
              <a:gd name="connsiteY1" fmla="*/ 3394146 h 3394146"/>
              <a:gd name="connsiteX2" fmla="*/ 0 w 435241"/>
              <a:gd name="connsiteY2" fmla="*/ 3394146 h 3394146"/>
              <a:gd name="connsiteX3" fmla="*/ 0 w 435241"/>
              <a:gd name="connsiteY3" fmla="*/ 523525 h 3394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241" h="3394146">
                <a:moveTo>
                  <a:pt x="435241" y="0"/>
                </a:moveTo>
                <a:lnTo>
                  <a:pt x="435241" y="3394146"/>
                </a:lnTo>
                <a:lnTo>
                  <a:pt x="0" y="3394146"/>
                </a:lnTo>
                <a:lnTo>
                  <a:pt x="0" y="52352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4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914400" y="1057275"/>
            <a:ext cx="5259554" cy="2495028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914400" y="3808750"/>
            <a:ext cx="5259554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  <p:sp>
        <p:nvSpPr>
          <p:cNvPr id="52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7414194" y="410780"/>
            <a:ext cx="4344695" cy="6447220"/>
          </a:xfrm>
          <a:solidFill>
            <a:schemeClr val="accent3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mage 1"/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/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/>
          <p:cNvSpPr/>
          <p:nvPr userDrawn="1"/>
        </p:nvSpPr>
        <p:spPr bwMode="auto">
          <a:xfrm rot="16200000" flipH="1">
            <a:off x="-9389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dirty="0"/>
          </a:p>
        </p:txBody>
      </p:sp>
      <p:sp>
        <p:nvSpPr>
          <p:cNvPr id="31" name="Freeform 70"/>
          <p:cNvSpPr/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en-US" dirty="0"/>
          </a:p>
        </p:txBody>
      </p:sp>
      <p:sp>
        <p:nvSpPr>
          <p:cNvPr id="33" name="Image 4"/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50000"/>
            </a:schemeClr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60565" y="1057274"/>
            <a:ext cx="7965461" cy="994164"/>
          </a:xfrm>
        </p:spPr>
        <p:txBody>
          <a:bodyPr lIns="91440" tIns="0" rIns="91440" bIns="0" anchor="b" anchorCtr="0">
            <a:noAutofit/>
          </a:bodyPr>
          <a:lstStyle>
            <a:lvl1pPr algn="l">
              <a:lnSpc>
                <a:spcPct val="100000"/>
              </a:lnSpc>
              <a:defRPr sz="3600" b="1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460565" y="2303029"/>
            <a:ext cx="7965460" cy="3497698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8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 hasCustomPrompt="1"/>
          </p:nvPr>
        </p:nvSpPr>
        <p:spPr>
          <a:xfrm>
            <a:off x="4364809" y="1057274"/>
            <a:ext cx="7043617" cy="2520217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1" name="Image 0"/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/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/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/>
          <p:cNvPicPr>
            <a:picLocks noChangeAspect="1"/>
          </p:cNvPicPr>
          <p:nvPr userDrawn="1"/>
        </p:nvPicPr>
        <p:blipFill>
          <a:blip r:embed="rId4" cstate="screen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2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364808" y="3808750"/>
            <a:ext cx="7043618" cy="2233233"/>
          </a:xfrm>
        </p:spPr>
        <p:txBody>
          <a:bodyPr lIns="91440" tIns="0" rIns="9144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26"/>
          <p:cNvSpPr/>
          <p:nvPr userDrawn="1"/>
        </p:nvSpPr>
        <p:spPr>
          <a:xfrm>
            <a:off x="8989454" y="3427336"/>
            <a:ext cx="3202546" cy="3430665"/>
          </a:xfrm>
          <a:custGeom>
            <a:avLst/>
            <a:gdLst>
              <a:gd name="connsiteX0" fmla="*/ 0 w 3202546"/>
              <a:gd name="connsiteY0" fmla="*/ 0 h 3430665"/>
              <a:gd name="connsiteX1" fmla="*/ 3202546 w 3202546"/>
              <a:gd name="connsiteY1" fmla="*/ 0 h 3430665"/>
              <a:gd name="connsiteX2" fmla="*/ 3202546 w 3202546"/>
              <a:gd name="connsiteY2" fmla="*/ 3430665 h 3430665"/>
              <a:gd name="connsiteX3" fmla="*/ 0 w 3202546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0665">
                <a:moveTo>
                  <a:pt x="0" y="0"/>
                </a:moveTo>
                <a:lnTo>
                  <a:pt x="3202546" y="0"/>
                </a:lnTo>
                <a:lnTo>
                  <a:pt x="3202546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 17"/>
          <p:cNvSpPr/>
          <p:nvPr userDrawn="1"/>
        </p:nvSpPr>
        <p:spPr>
          <a:xfrm>
            <a:off x="8989454" y="3654149"/>
            <a:ext cx="3202546" cy="3203852"/>
          </a:xfrm>
          <a:custGeom>
            <a:avLst/>
            <a:gdLst>
              <a:gd name="connsiteX0" fmla="*/ 3202546 w 3202546"/>
              <a:gd name="connsiteY0" fmla="*/ 0 h 3203852"/>
              <a:gd name="connsiteX1" fmla="*/ 3202546 w 3202546"/>
              <a:gd name="connsiteY1" fmla="*/ 3203852 h 3203852"/>
              <a:gd name="connsiteX2" fmla="*/ 0 w 3202546"/>
              <a:gd name="connsiteY2" fmla="*/ 3203852 h 3203852"/>
              <a:gd name="connsiteX3" fmla="*/ 0 w 3202546"/>
              <a:gd name="connsiteY3" fmla="*/ 3190718 h 3203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203852">
                <a:moveTo>
                  <a:pt x="3202546" y="0"/>
                </a:moveTo>
                <a:lnTo>
                  <a:pt x="3202546" y="3203852"/>
                </a:lnTo>
                <a:lnTo>
                  <a:pt x="0" y="3203852"/>
                </a:lnTo>
                <a:lnTo>
                  <a:pt x="0" y="319071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8989455" y="1"/>
            <a:ext cx="3202545" cy="3437345"/>
          </a:xfrm>
          <a:custGeom>
            <a:avLst/>
            <a:gdLst>
              <a:gd name="connsiteX0" fmla="*/ 0 w 3202545"/>
              <a:gd name="connsiteY0" fmla="*/ 0 h 3437345"/>
              <a:gd name="connsiteX1" fmla="*/ 3202545 w 3202545"/>
              <a:gd name="connsiteY1" fmla="*/ 0 h 3437345"/>
              <a:gd name="connsiteX2" fmla="*/ 3202545 w 3202545"/>
              <a:gd name="connsiteY2" fmla="*/ 3437345 h 3437345"/>
              <a:gd name="connsiteX3" fmla="*/ 0 w 320254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5" h="3437345">
                <a:moveTo>
                  <a:pt x="0" y="0"/>
                </a:moveTo>
                <a:lnTo>
                  <a:pt x="3202545" y="0"/>
                </a:lnTo>
                <a:lnTo>
                  <a:pt x="320254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 15"/>
          <p:cNvSpPr/>
          <p:nvPr userDrawn="1"/>
        </p:nvSpPr>
        <p:spPr>
          <a:xfrm>
            <a:off x="8989454" y="6681"/>
            <a:ext cx="3202546" cy="3436477"/>
          </a:xfrm>
          <a:custGeom>
            <a:avLst/>
            <a:gdLst>
              <a:gd name="connsiteX0" fmla="*/ 0 w 3202546"/>
              <a:gd name="connsiteY0" fmla="*/ 0 h 3436477"/>
              <a:gd name="connsiteX1" fmla="*/ 3202546 w 3202546"/>
              <a:gd name="connsiteY1" fmla="*/ 3214418 h 3436477"/>
              <a:gd name="connsiteX2" fmla="*/ 3202546 w 3202546"/>
              <a:gd name="connsiteY2" fmla="*/ 3436477 h 3436477"/>
              <a:gd name="connsiteX3" fmla="*/ 0 w 3202546"/>
              <a:gd name="connsiteY3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36477">
                <a:moveTo>
                  <a:pt x="0" y="0"/>
                </a:moveTo>
                <a:lnTo>
                  <a:pt x="3202546" y="3214418"/>
                </a:lnTo>
                <a:lnTo>
                  <a:pt x="3202546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Title 19"/>
          <p:cNvSpPr>
            <a:spLocks noGrp="1"/>
          </p:cNvSpPr>
          <p:nvPr userDrawn="1">
            <p:ph type="title" hasCustomPrompt="1"/>
          </p:nvPr>
        </p:nvSpPr>
        <p:spPr>
          <a:xfrm>
            <a:off x="914399" y="834635"/>
            <a:ext cx="7796464" cy="1222385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9" name="Slide Number Placeholder 2"/>
          <p:cNvSpPr>
            <a:spLocks noGrp="1"/>
          </p:cNvSpPr>
          <p:nvPr userDrawn="1"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23" name="Content Placeholder 3"/>
          <p:cNvSpPr>
            <a:spLocks noGrp="1"/>
          </p:cNvSpPr>
          <p:nvPr userDrawn="1">
            <p:ph sz="half" idx="2" hasCustomPrompt="1"/>
          </p:nvPr>
        </p:nvSpPr>
        <p:spPr>
          <a:xfrm>
            <a:off x="914400" y="2303028"/>
            <a:ext cx="3283119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210" indent="-283210">
              <a:spcBef>
                <a:spcPts val="1000"/>
              </a:spcBef>
              <a:defRPr sz="1800"/>
            </a:lvl2pPr>
            <a:lvl3pPr marL="283210" indent="-283210">
              <a:spcBef>
                <a:spcPts val="1000"/>
              </a:spcBef>
              <a:defRPr sz="1800"/>
            </a:lvl3pPr>
            <a:lvl4pPr marL="283210" indent="-283210">
              <a:spcBef>
                <a:spcPts val="1000"/>
              </a:spcBef>
              <a:defRPr sz="1800"/>
            </a:lvl4pPr>
            <a:lvl5pPr marL="283210"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5" name="Content Placeholder 5"/>
          <p:cNvSpPr>
            <a:spLocks noGrp="1"/>
          </p:cNvSpPr>
          <p:nvPr userDrawn="1">
            <p:ph sz="quarter" idx="4" hasCustomPrompt="1"/>
          </p:nvPr>
        </p:nvSpPr>
        <p:spPr>
          <a:xfrm>
            <a:off x="4782159" y="2303028"/>
            <a:ext cx="3284951" cy="3720337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marL="283210" indent="-283210">
              <a:spcBef>
                <a:spcPts val="1000"/>
              </a:spcBef>
              <a:defRPr sz="1800"/>
            </a:lvl2pPr>
            <a:lvl3pPr marL="283210" indent="-283210">
              <a:spcBef>
                <a:spcPts val="1000"/>
              </a:spcBef>
              <a:defRPr sz="1800"/>
            </a:lvl3pPr>
            <a:lvl4pPr marL="283210" indent="-283210">
              <a:spcBef>
                <a:spcPts val="1000"/>
              </a:spcBef>
              <a:defRPr sz="1800"/>
            </a:lvl4pPr>
            <a:lvl5pPr marL="283210"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-24064" y="-4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965393"/>
            <a:ext cx="7631709" cy="1091627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914400" y="2303028"/>
            <a:ext cx="3283119" cy="4144192"/>
          </a:xfrm>
        </p:spPr>
        <p:txBody>
          <a:bodyPr lIns="91440" tIns="0" rIns="91440" bIns="0">
            <a:normAutofit/>
          </a:bodyPr>
          <a:lstStyle>
            <a:lvl1pPr marL="457200" indent="-457200">
              <a:spcBef>
                <a:spcPts val="1000"/>
              </a:spcBef>
              <a:buFont typeface="+mj-lt"/>
              <a:buAutoNum type="arabicPeriod"/>
              <a:defRPr sz="1800"/>
            </a:lvl1pPr>
            <a:lvl2pPr marL="745490" indent="-342900">
              <a:spcBef>
                <a:spcPts val="1000"/>
              </a:spcBef>
              <a:buFont typeface="+mj-lt"/>
              <a:buAutoNum type="alphaLcPeriod"/>
              <a:defRPr sz="1800"/>
            </a:lvl2pPr>
            <a:lvl3pPr marL="1202690" indent="-342900">
              <a:spcBef>
                <a:spcPts val="1000"/>
              </a:spcBef>
              <a:buFont typeface="+mj-lt"/>
              <a:buAutoNum type="arabicParenR"/>
              <a:defRPr sz="1800"/>
            </a:lvl3pPr>
            <a:lvl4pPr marL="1659890" indent="-342900">
              <a:spcBef>
                <a:spcPts val="1000"/>
              </a:spcBef>
              <a:buFont typeface="+mj-lt"/>
              <a:buAutoNum type="alphaLcParenR"/>
              <a:defRPr sz="1800"/>
            </a:lvl4pPr>
            <a:lvl5pPr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4782159" y="2303028"/>
            <a:ext cx="3763950" cy="4144192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1000"/>
              </a:spcBef>
              <a:buNone/>
              <a:defRPr sz="1800"/>
            </a:lvl1pPr>
            <a:lvl2pPr indent="-283210">
              <a:spcBef>
                <a:spcPts val="1000"/>
              </a:spcBef>
              <a:defRPr sz="1800"/>
            </a:lvl2pPr>
            <a:lvl3pPr indent="-283210">
              <a:spcBef>
                <a:spcPts val="1000"/>
              </a:spcBef>
              <a:defRPr sz="1800"/>
            </a:lvl3pPr>
            <a:lvl4pPr indent="-283210">
              <a:spcBef>
                <a:spcPts val="1000"/>
              </a:spcBef>
              <a:defRPr sz="1800"/>
            </a:lvl4pPr>
            <a:lvl5pPr indent="-283210"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4" hasCustomPrompt="1"/>
          </p:nvPr>
        </p:nvSpPr>
        <p:spPr>
          <a:xfrm>
            <a:off x="8989454" y="965393"/>
            <a:ext cx="3202545" cy="5892607"/>
          </a:xfrm>
          <a:custGeom>
            <a:avLst/>
            <a:gdLst>
              <a:gd name="connsiteX0" fmla="*/ 0 w 3202545"/>
              <a:gd name="connsiteY0" fmla="*/ 0 h 6023366"/>
              <a:gd name="connsiteX1" fmla="*/ 3202545 w 3202545"/>
              <a:gd name="connsiteY1" fmla="*/ 0 h 6023366"/>
              <a:gd name="connsiteX2" fmla="*/ 3202545 w 3202545"/>
              <a:gd name="connsiteY2" fmla="*/ 3165406 h 6023366"/>
              <a:gd name="connsiteX3" fmla="*/ 2923656 w 3202545"/>
              <a:gd name="connsiteY3" fmla="*/ 3179481 h 6023366"/>
              <a:gd name="connsiteX4" fmla="*/ 364096 w 3202545"/>
              <a:gd name="connsiteY4" fmla="*/ 6016124 h 6023366"/>
              <a:gd name="connsiteX5" fmla="*/ 364096 w 3202545"/>
              <a:gd name="connsiteY5" fmla="*/ 6023364 h 6023366"/>
              <a:gd name="connsiteX6" fmla="*/ 1231541 w 3202545"/>
              <a:gd name="connsiteY6" fmla="*/ 6023364 h 6023366"/>
              <a:gd name="connsiteX7" fmla="*/ 1241636 w 3202545"/>
              <a:gd name="connsiteY7" fmla="*/ 5822974 h 6023366"/>
              <a:gd name="connsiteX8" fmla="*/ 3012253 w 3202545"/>
              <a:gd name="connsiteY8" fmla="*/ 4042481 h 6023366"/>
              <a:gd name="connsiteX9" fmla="*/ 3202545 w 3202545"/>
              <a:gd name="connsiteY9" fmla="*/ 4032784 h 6023366"/>
              <a:gd name="connsiteX10" fmla="*/ 3202545 w 3202545"/>
              <a:gd name="connsiteY10" fmla="*/ 4033098 h 6023366"/>
              <a:gd name="connsiteX11" fmla="*/ 3012291 w 3202545"/>
              <a:gd name="connsiteY11" fmla="*/ 4042794 h 6023366"/>
              <a:gd name="connsiteX12" fmla="*/ 1242011 w 3202545"/>
              <a:gd name="connsiteY12" fmla="*/ 5823008 h 6023366"/>
              <a:gd name="connsiteX13" fmla="*/ 1231918 w 3202545"/>
              <a:gd name="connsiteY13" fmla="*/ 6023365 h 6023366"/>
              <a:gd name="connsiteX14" fmla="*/ 3202545 w 3202545"/>
              <a:gd name="connsiteY14" fmla="*/ 6023365 h 6023366"/>
              <a:gd name="connsiteX15" fmla="*/ 3202545 w 3202545"/>
              <a:gd name="connsiteY15" fmla="*/ 6023366 h 6023366"/>
              <a:gd name="connsiteX16" fmla="*/ 0 w 3202545"/>
              <a:gd name="connsiteY16" fmla="*/ 6023366 h 6023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02545" h="6023366">
                <a:moveTo>
                  <a:pt x="0" y="0"/>
                </a:moveTo>
                <a:lnTo>
                  <a:pt x="3202545" y="0"/>
                </a:lnTo>
                <a:lnTo>
                  <a:pt x="3202545" y="3165406"/>
                </a:lnTo>
                <a:lnTo>
                  <a:pt x="2923656" y="3179481"/>
                </a:lnTo>
                <a:cubicBezTo>
                  <a:pt x="1485615" y="3325450"/>
                  <a:pt x="364096" y="4539349"/>
                  <a:pt x="364096" y="6016124"/>
                </a:cubicBezTo>
                <a:lnTo>
                  <a:pt x="364096" y="6023364"/>
                </a:lnTo>
                <a:lnTo>
                  <a:pt x="1231541" y="6023364"/>
                </a:lnTo>
                <a:lnTo>
                  <a:pt x="1241636" y="5822974"/>
                </a:lnTo>
                <a:cubicBezTo>
                  <a:pt x="1336361" y="4887576"/>
                  <a:pt x="2077946" y="4138236"/>
                  <a:pt x="3012253" y="4042481"/>
                </a:cubicBezTo>
                <a:lnTo>
                  <a:pt x="3202545" y="4032784"/>
                </a:lnTo>
                <a:lnTo>
                  <a:pt x="3202545" y="4033098"/>
                </a:lnTo>
                <a:lnTo>
                  <a:pt x="3012291" y="4042794"/>
                </a:lnTo>
                <a:cubicBezTo>
                  <a:pt x="2078162" y="4138534"/>
                  <a:pt x="1336718" y="4887757"/>
                  <a:pt x="1242011" y="5823008"/>
                </a:cubicBezTo>
                <a:lnTo>
                  <a:pt x="1231918" y="6023365"/>
                </a:lnTo>
                <a:lnTo>
                  <a:pt x="3202545" y="6023365"/>
                </a:lnTo>
                <a:lnTo>
                  <a:pt x="3202545" y="6023366"/>
                </a:lnTo>
                <a:lnTo>
                  <a:pt x="0" y="60233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picture</a:t>
            </a:r>
            <a:endParaRPr lang="en-US" dirty="0"/>
          </a:p>
        </p:txBody>
      </p:sp>
      <p:grpSp>
        <p:nvGrpSpPr>
          <p:cNvPr id="32" name="Group 31"/>
          <p:cNvGrpSpPr/>
          <p:nvPr userDrawn="1"/>
        </p:nvGrpSpPr>
        <p:grpSpPr>
          <a:xfrm>
            <a:off x="9353550" y="4000041"/>
            <a:ext cx="2838450" cy="2857959"/>
            <a:chOff x="12797096" y="4000041"/>
            <a:chExt cx="2838450" cy="2857959"/>
          </a:xfrm>
        </p:grpSpPr>
        <p:sp>
          <p:nvSpPr>
            <p:cNvPr id="20" name="Freeform: Shape 28"/>
            <p:cNvSpPr/>
            <p:nvPr userDrawn="1"/>
          </p:nvSpPr>
          <p:spPr>
            <a:xfrm rot="10800000">
              <a:off x="12797096" y="4000041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/>
            </a:p>
          </p:txBody>
        </p:sp>
        <p:sp>
          <p:nvSpPr>
            <p:cNvPr id="21" name="Freeform: Shape 25"/>
            <p:cNvSpPr/>
            <p:nvPr userDrawn="1"/>
          </p:nvSpPr>
          <p:spPr>
            <a:xfrm rot="10800000">
              <a:off x="13664918" y="4867733"/>
              <a:ext cx="1970627" cy="1990267"/>
            </a:xfrm>
            <a:custGeom>
              <a:avLst/>
              <a:gdLst>
                <a:gd name="connsiteX0" fmla="*/ 0 w 1970627"/>
                <a:gd name="connsiteY0" fmla="*/ 0 h 1990267"/>
                <a:gd name="connsiteX1" fmla="*/ 1970627 w 1970627"/>
                <a:gd name="connsiteY1" fmla="*/ 0 h 1990267"/>
                <a:gd name="connsiteX2" fmla="*/ 1960534 w 1970627"/>
                <a:gd name="connsiteY2" fmla="*/ 200357 h 1990267"/>
                <a:gd name="connsiteX3" fmla="*/ 190254 w 1970627"/>
                <a:gd name="connsiteY3" fmla="*/ 1980571 h 1990267"/>
                <a:gd name="connsiteX4" fmla="*/ 0 w 1970627"/>
                <a:gd name="connsiteY4" fmla="*/ 1990267 h 199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0627" h="1990267">
                  <a:moveTo>
                    <a:pt x="0" y="0"/>
                  </a:moveTo>
                  <a:lnTo>
                    <a:pt x="1970627" y="0"/>
                  </a:lnTo>
                  <a:lnTo>
                    <a:pt x="1960534" y="200357"/>
                  </a:lnTo>
                  <a:cubicBezTo>
                    <a:pt x="1865827" y="1135608"/>
                    <a:pt x="1124383" y="1884831"/>
                    <a:pt x="190254" y="1980571"/>
                  </a:cubicBezTo>
                  <a:lnTo>
                    <a:pt x="0" y="199026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Freeform: Shape 15"/>
            <p:cNvSpPr/>
            <p:nvPr userDrawn="1"/>
          </p:nvSpPr>
          <p:spPr>
            <a:xfrm rot="10800000">
              <a:off x="14632096" y="5844983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lvl="0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Image 2"/>
            <p:cNvSpPr/>
            <p:nvPr userDrawn="1"/>
          </p:nvSpPr>
          <p:spPr>
            <a:xfrm rot="10800000">
              <a:off x="13402193" y="5492845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4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8989454" y="-2546"/>
            <a:ext cx="3202546" cy="3441072"/>
          </a:xfrm>
          <a:custGeom>
            <a:avLst/>
            <a:gdLst>
              <a:gd name="connsiteX0" fmla="*/ 3202546 w 3202546"/>
              <a:gd name="connsiteY0" fmla="*/ 0 h 3441072"/>
              <a:gd name="connsiteX1" fmla="*/ 3202546 w 3202546"/>
              <a:gd name="connsiteY1" fmla="*/ 3441072 h 3441072"/>
              <a:gd name="connsiteX2" fmla="*/ 0 w 3202546"/>
              <a:gd name="connsiteY2" fmla="*/ 3441072 h 3441072"/>
              <a:gd name="connsiteX3" fmla="*/ 3082686 w 3202546"/>
              <a:gd name="connsiteY3" fmla="*/ 6086 h 344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546" h="3441072">
                <a:moveTo>
                  <a:pt x="3202546" y="0"/>
                </a:moveTo>
                <a:lnTo>
                  <a:pt x="3202546" y="3441072"/>
                </a:lnTo>
                <a:lnTo>
                  <a:pt x="0" y="3441072"/>
                </a:lnTo>
                <a:cubicBezTo>
                  <a:pt x="0" y="1653352"/>
                  <a:pt x="1351216" y="182908"/>
                  <a:pt x="3082686" y="6086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6" name="Image 4"/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 flipV="1">
            <a:off x="-20086" y="5331514"/>
            <a:ext cx="2148416" cy="1526486"/>
          </a:xfrm>
          <a:custGeom>
            <a:avLst/>
            <a:gdLst>
              <a:gd name="connsiteX0" fmla="*/ 0 w 2148416"/>
              <a:gd name="connsiteY0" fmla="*/ 1526486 h 1526486"/>
              <a:gd name="connsiteX1" fmla="*/ 2098930 w 2148416"/>
              <a:gd name="connsiteY1" fmla="*/ 135201 h 1526486"/>
              <a:gd name="connsiteX2" fmla="*/ 2148416 w 2148416"/>
              <a:gd name="connsiteY2" fmla="*/ 0 h 1526486"/>
              <a:gd name="connsiteX3" fmla="*/ 0 w 2148416"/>
              <a:gd name="connsiteY3" fmla="*/ 0 h 1526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416" h="1526486">
                <a:moveTo>
                  <a:pt x="0" y="1526486"/>
                </a:moveTo>
                <a:cubicBezTo>
                  <a:pt x="943526" y="1526486"/>
                  <a:pt x="1753109" y="952785"/>
                  <a:pt x="2098930" y="135201"/>
                </a:cubicBezTo>
                <a:lnTo>
                  <a:pt x="21484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 w="508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pic>
        <p:nvPicPr>
          <p:cNvPr id="21" name="Image 2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5400000">
            <a:off x="9991886" y="1247775"/>
            <a:ext cx="2200114" cy="2200114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1540428" y="6470488"/>
            <a:ext cx="775021" cy="387513"/>
          </a:xfrm>
          <a:custGeom>
            <a:avLst/>
            <a:gdLst>
              <a:gd name="connsiteX0" fmla="*/ 387511 w 775021"/>
              <a:gd name="connsiteY0" fmla="*/ 0 h 387513"/>
              <a:gd name="connsiteX1" fmla="*/ 775021 w 775021"/>
              <a:gd name="connsiteY1" fmla="*/ 387511 h 387513"/>
              <a:gd name="connsiteX2" fmla="*/ 775021 w 775021"/>
              <a:gd name="connsiteY2" fmla="*/ 387513 h 387513"/>
              <a:gd name="connsiteX3" fmla="*/ 1 w 775021"/>
              <a:gd name="connsiteY3" fmla="*/ 387513 h 387513"/>
              <a:gd name="connsiteX4" fmla="*/ 0 w 775021"/>
              <a:gd name="connsiteY4" fmla="*/ 387511 h 387513"/>
              <a:gd name="connsiteX5" fmla="*/ 387511 w 775021"/>
              <a:gd name="connsiteY5" fmla="*/ 0 h 387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5021" h="387513">
                <a:moveTo>
                  <a:pt x="387511" y="0"/>
                </a:moveTo>
                <a:cubicBezTo>
                  <a:pt x="601527" y="0"/>
                  <a:pt x="775021" y="173494"/>
                  <a:pt x="775021" y="387511"/>
                </a:cubicBezTo>
                <a:lnTo>
                  <a:pt x="775021" y="387513"/>
                </a:lnTo>
                <a:lnTo>
                  <a:pt x="1" y="387513"/>
                </a:lnTo>
                <a:lnTo>
                  <a:pt x="0" y="387511"/>
                </a:lnTo>
                <a:cubicBezTo>
                  <a:pt x="0" y="173494"/>
                  <a:pt x="173494" y="0"/>
                  <a:pt x="387511" y="0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57274"/>
            <a:ext cx="7843837" cy="1012782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Content Placeholder 2"/>
          <p:cNvSpPr>
            <a:spLocks noGrp="1"/>
          </p:cNvSpPr>
          <p:nvPr>
            <p:ph idx="13" hasCustomPrompt="1"/>
          </p:nvPr>
        </p:nvSpPr>
        <p:spPr>
          <a:xfrm>
            <a:off x="914400" y="2331791"/>
            <a:ext cx="6903076" cy="3721817"/>
          </a:xfrm>
        </p:spPr>
        <p:txBody>
          <a:bodyPr t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347345">
              <a:lnSpc>
                <a:spcPct val="100000"/>
              </a:lnSpc>
              <a:spcBef>
                <a:spcPts val="0"/>
              </a:spcBef>
              <a:defRPr sz="2400"/>
            </a:lvl2pPr>
            <a:lvl3pPr marL="685800">
              <a:lnSpc>
                <a:spcPct val="100000"/>
              </a:lnSpc>
              <a:spcBef>
                <a:spcPts val="0"/>
              </a:spcBef>
              <a:defRPr sz="2400"/>
            </a:lvl3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89454" y="3405189"/>
            <a:ext cx="3202546" cy="3452811"/>
          </a:xfrm>
          <a:solidFill>
            <a:schemeClr val="accent1"/>
          </a:solidFill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/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/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" name="Text Placeholder 54"/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28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>
            <a:fillRect/>
          </a:stretch>
        </p:blipFill>
        <p:spPr>
          <a:xfrm>
            <a:off x="1" y="-1"/>
            <a:ext cx="443344" cy="6856025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50564" y="1057274"/>
            <a:ext cx="9875463" cy="999746"/>
          </a:xfrm>
        </p:spPr>
        <p:txBody>
          <a:bodyPr tIns="0" bIns="0">
            <a:noAutofit/>
          </a:bodyPr>
          <a:lstStyle>
            <a:lvl1pPr algn="l">
              <a:lnSpc>
                <a:spcPct val="100000"/>
              </a:lnSpc>
              <a:defRPr sz="3600" b="1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9" name="Freeform 48"/>
          <p:cNvSpPr/>
          <p:nvPr userDrawn="1"/>
        </p:nvSpPr>
        <p:spPr>
          <a:xfrm flipH="1" flipV="1">
            <a:off x="-3" y="4420134"/>
            <a:ext cx="1293237" cy="2437866"/>
          </a:xfrm>
          <a:custGeom>
            <a:avLst/>
            <a:gdLst>
              <a:gd name="connsiteX0" fmla="*/ 1293237 w 1293237"/>
              <a:gd name="connsiteY0" fmla="*/ 2437866 h 2437866"/>
              <a:gd name="connsiteX1" fmla="*/ 1292465 w 1293237"/>
              <a:gd name="connsiteY1" fmla="*/ 2437373 h 2437866"/>
              <a:gd name="connsiteX2" fmla="*/ 0 w 1293237"/>
              <a:gd name="connsiteY2" fmla="*/ 0 h 2437866"/>
              <a:gd name="connsiteX3" fmla="*/ 1293237 w 1293237"/>
              <a:gd name="connsiteY3" fmla="*/ 0 h 24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93237" h="2437866">
                <a:moveTo>
                  <a:pt x="1293237" y="2437866"/>
                </a:moveTo>
                <a:lnTo>
                  <a:pt x="1292465" y="2437373"/>
                </a:lnTo>
                <a:cubicBezTo>
                  <a:pt x="511725" y="1903845"/>
                  <a:pt x="0" y="1011184"/>
                  <a:pt x="0" y="0"/>
                </a:cubicBezTo>
                <a:lnTo>
                  <a:pt x="1293237" y="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550564" y="2303028"/>
            <a:ext cx="5829147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8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7940842" y="2303028"/>
            <a:ext cx="3485184" cy="3961593"/>
          </a:xfrm>
        </p:spPr>
        <p:txBody>
          <a:bodyPr lIns="91440" tIns="0" rIns="91440" bIns="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2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438475" y="457199"/>
            <a:ext cx="987552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pic>
        <p:nvPicPr>
          <p:cNvPr id="43" name="Graphic 42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93"/>
          <a:stretch>
            <a:fillRect/>
          </a:stretch>
        </p:blipFill>
        <p:spPr>
          <a:xfrm rot="5400000">
            <a:off x="6072641" y="-5676015"/>
            <a:ext cx="443344" cy="11795374"/>
          </a:xfrm>
          <a:custGeom>
            <a:avLst/>
            <a:gdLst>
              <a:gd name="connsiteX0" fmla="*/ 0 w 1734410"/>
              <a:gd name="connsiteY0" fmla="*/ 0 h 4795637"/>
              <a:gd name="connsiteX1" fmla="*/ 1734410 w 1734410"/>
              <a:gd name="connsiteY1" fmla="*/ 0 h 4795637"/>
              <a:gd name="connsiteX2" fmla="*/ 1734410 w 1734410"/>
              <a:gd name="connsiteY2" fmla="*/ 4795637 h 4795637"/>
              <a:gd name="connsiteX3" fmla="*/ 0 w 1734410"/>
              <a:gd name="connsiteY3" fmla="*/ 4795637 h 479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34410" h="4795637">
                <a:moveTo>
                  <a:pt x="0" y="0"/>
                </a:moveTo>
                <a:lnTo>
                  <a:pt x="1734410" y="0"/>
                </a:lnTo>
                <a:lnTo>
                  <a:pt x="1734410" y="4795637"/>
                </a:lnTo>
                <a:lnTo>
                  <a:pt x="0" y="4795637"/>
                </a:lnTo>
                <a:close/>
              </a:path>
            </a:pathLst>
          </a:custGeom>
        </p:spPr>
      </p:pic>
      <p:pic>
        <p:nvPicPr>
          <p:cNvPr id="54" name="Graphic 53"/>
          <p:cNvPicPr>
            <a:picLocks noChangeAspect="1"/>
          </p:cNvPicPr>
          <p:nvPr userDrawn="1"/>
        </p:nvPicPr>
        <p:blipFill>
          <a:blip r:embed="rId4" cstate="screen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1443" r="10857"/>
          <a:stretch>
            <a:fillRect/>
          </a:stretch>
        </p:blipFill>
        <p:spPr>
          <a:xfrm rot="16200000">
            <a:off x="-6447" y="6444"/>
            <a:ext cx="1961253" cy="1948364"/>
          </a:xfrm>
          <a:custGeom>
            <a:avLst/>
            <a:gdLst>
              <a:gd name="connsiteX0" fmla="*/ 1961253 w 1961253"/>
              <a:gd name="connsiteY0" fmla="*/ 0 h 1948364"/>
              <a:gd name="connsiteX1" fmla="*/ 1961253 w 1961253"/>
              <a:gd name="connsiteY1" fmla="*/ 1948364 h 1948364"/>
              <a:gd name="connsiteX2" fmla="*/ 0 w 1961253"/>
              <a:gd name="connsiteY2" fmla="*/ 1948364 h 1948364"/>
              <a:gd name="connsiteX3" fmla="*/ 0 w 1961253"/>
              <a:gd name="connsiteY3" fmla="*/ 0 h 1948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1253" h="1948364">
                <a:moveTo>
                  <a:pt x="1961253" y="0"/>
                </a:moveTo>
                <a:lnTo>
                  <a:pt x="1961253" y="1948364"/>
                </a:lnTo>
                <a:lnTo>
                  <a:pt x="0" y="1948364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7" name="Image 2"/>
          <p:cNvSpPr/>
          <p:nvPr userDrawn="1"/>
        </p:nvSpPr>
        <p:spPr>
          <a:xfrm>
            <a:off x="396626" y="4929577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 userDrawn="1"/>
        </p:nvSpPr>
        <p:spPr>
          <a:xfrm>
            <a:off x="-24064" y="0"/>
            <a:ext cx="12216063" cy="3467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443346" y="420493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1057274"/>
            <a:ext cx="10511627" cy="1012785"/>
          </a:xfrm>
        </p:spPr>
        <p:txBody>
          <a:bodyPr tIns="0" bIns="0"/>
          <a:lstStyle>
            <a:lvl1pPr algn="ctr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14" name="Content Placeholder 5"/>
          <p:cNvSpPr>
            <a:spLocks noGrp="1"/>
          </p:cNvSpPr>
          <p:nvPr userDrawn="1">
            <p:ph sz="quarter" idx="4" hasCustomPrompt="1"/>
          </p:nvPr>
        </p:nvSpPr>
        <p:spPr>
          <a:xfrm>
            <a:off x="914400" y="2316067"/>
            <a:ext cx="10511627" cy="3948557"/>
          </a:xfrm>
        </p:spPr>
        <p:txBody>
          <a:bodyPr lIns="91440" tIns="91440" rIns="91440" bIns="91440">
            <a:normAutofit/>
          </a:bodyPr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/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/>
          <p:cNvSpPr/>
          <p:nvPr userDrawn="1"/>
        </p:nvSpPr>
        <p:spPr>
          <a:xfrm>
            <a:off x="7527501" y="0"/>
            <a:ext cx="4671276" cy="6857999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/>
          <p:cNvPicPr>
            <a:picLocks noChangeAspect="1"/>
          </p:cNvPicPr>
          <p:nvPr userDrawn="1"/>
        </p:nvPicPr>
        <p:blipFill>
          <a:blip r:embed="rId2" cstate="screen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766586" y="0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1" y="849782"/>
            <a:ext cx="5715000" cy="2727709"/>
          </a:xfrm>
        </p:spPr>
        <p:txBody>
          <a:bodyPr tIns="0" bIns="0" anchor="b" anchorCtr="0">
            <a:no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4401" y="3813606"/>
            <a:ext cx="5715000" cy="2234642"/>
          </a:xfrm>
        </p:spPr>
        <p:txBody>
          <a:bodyPr lIns="91440" tIns="0" rIns="91440" bIns="0" anchor="t" anchorCtr="0">
            <a:normAutofit/>
          </a:bodyPr>
          <a:lstStyle>
            <a:lvl1pPr marL="0" indent="0" algn="l">
              <a:spcBef>
                <a:spcPts val="575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 anchorCtr="0"/>
          <a:lstStyle/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/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58952" y="758952"/>
            <a:ext cx="3932237" cy="1524662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58952" y="2286000"/>
            <a:ext cx="3932237" cy="356708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7" y="741459"/>
            <a:ext cx="6242839" cy="5119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add text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/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0938" y="755372"/>
            <a:ext cx="3931920" cy="1527048"/>
          </a:xfrm>
        </p:spPr>
        <p:txBody>
          <a:bodyPr anchor="b"/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60938" y="2286001"/>
            <a:ext cx="393192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262700" y="987425"/>
            <a:ext cx="6172200" cy="4873625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picture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8475" y="457199"/>
            <a:ext cx="987552" cy="244503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accent6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731520"/>
            <a:ext cx="10671048" cy="13620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38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345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345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6463" y="1031631"/>
            <a:ext cx="10081846" cy="2028092"/>
          </a:xfrm>
        </p:spPr>
        <p:txBody>
          <a:bodyPr anchor="ctr"/>
          <a:lstStyle/>
          <a:p>
            <a:r>
              <a:rPr lang="en-US" dirty="0"/>
              <a:t>Bab iii</a:t>
            </a:r>
            <a:br>
              <a:rPr lang="en-US" dirty="0"/>
            </a:br>
            <a:r>
              <a:rPr lang="en-US" dirty="0" err="1"/>
              <a:t>pelatihan</a:t>
            </a:r>
            <a:r>
              <a:rPr lang="en-US" dirty="0"/>
              <a:t> &amp; </a:t>
            </a:r>
            <a:r>
              <a:rPr lang="en-US" dirty="0" err="1"/>
              <a:t>pengembangan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72464"/>
            <a:ext cx="6583680" cy="749935"/>
          </a:xfrm>
        </p:spPr>
        <p:txBody>
          <a:bodyPr/>
          <a:lstStyle/>
          <a:p>
            <a:r>
              <a:rPr lang="en-US" sz="2800" dirty="0" err="1"/>
              <a:t>Pokok</a:t>
            </a:r>
            <a:r>
              <a:rPr lang="en-US" sz="2800" dirty="0"/>
              <a:t> </a:t>
            </a:r>
            <a:r>
              <a:rPr lang="en-US" sz="2800" dirty="0" err="1"/>
              <a:t>bahasan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05966"/>
            <a:ext cx="8445500" cy="2985134"/>
          </a:xfrm>
        </p:spPr>
        <p:txBody>
          <a:bodyPr>
            <a:noAutofit/>
          </a:bodyPr>
          <a:lstStyle/>
          <a:p>
            <a:r>
              <a:rPr lang="en-US" sz="2800" dirty="0" err="1"/>
              <a:t>Pengertian</a:t>
            </a:r>
            <a:endParaRPr lang="en-US" sz="2800" dirty="0"/>
          </a:p>
          <a:p>
            <a:r>
              <a:rPr lang="en-US" sz="2800" dirty="0"/>
              <a:t>Teori </a:t>
            </a:r>
            <a:r>
              <a:rPr lang="en-US" sz="2800" dirty="0" err="1"/>
              <a:t>Pembelajaran</a:t>
            </a:r>
            <a:endParaRPr lang="en-US" sz="2800" dirty="0"/>
          </a:p>
          <a:p>
            <a:r>
              <a:rPr lang="en-US" sz="2800" dirty="0" err="1"/>
              <a:t>Penyusunan</a:t>
            </a:r>
            <a:r>
              <a:rPr lang="en-US" sz="2800" dirty="0"/>
              <a:t> Program </a:t>
            </a:r>
            <a:r>
              <a:rPr lang="en-US" sz="2800" dirty="0" err="1"/>
              <a:t>Pelatihan</a:t>
            </a:r>
            <a:r>
              <a:rPr lang="en-US" sz="2800" dirty="0"/>
              <a:t>/ </a:t>
            </a:r>
            <a:r>
              <a:rPr lang="en-US" sz="2800" dirty="0" err="1"/>
              <a:t>Pengembangan</a:t>
            </a:r>
            <a:endParaRPr lang="en-US" sz="2800" dirty="0"/>
          </a:p>
          <a:p>
            <a:r>
              <a:rPr lang="en-US" sz="2800" dirty="0" err="1"/>
              <a:t>Penilaian</a:t>
            </a:r>
            <a:r>
              <a:rPr lang="en-US" sz="2800" dirty="0"/>
              <a:t> Program </a:t>
            </a:r>
            <a:r>
              <a:rPr lang="en-US" sz="2800" dirty="0" err="1"/>
              <a:t>Pelatihan</a:t>
            </a:r>
            <a:r>
              <a:rPr lang="en-US" sz="2800" dirty="0"/>
              <a:t>/</a:t>
            </a:r>
            <a:r>
              <a:rPr lang="en-US" sz="2800" dirty="0" err="1"/>
              <a:t>Pengembangan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609600"/>
            <a:ext cx="7796464" cy="679938"/>
          </a:xfrm>
        </p:spPr>
        <p:txBody>
          <a:bodyPr/>
          <a:lstStyle/>
          <a:p>
            <a:pPr algn="ctr"/>
            <a:r>
              <a:rPr lang="en-US" sz="2800" dirty="0" err="1"/>
              <a:t>pengertian</a:t>
            </a:r>
            <a:endParaRPr lang="en-ID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324" y="1803400"/>
            <a:ext cx="3576196" cy="4219965"/>
          </a:xfr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400" b="1" dirty="0" err="1">
                <a:solidFill>
                  <a:schemeClr val="tx1"/>
                </a:solidFill>
              </a:rPr>
              <a:t>Pelatihan</a:t>
            </a:r>
            <a:r>
              <a:rPr lang="en-US" sz="2400" b="1" dirty="0">
                <a:solidFill>
                  <a:schemeClr val="tx1"/>
                </a:solidFill>
              </a:rPr>
              <a:t> :</a:t>
            </a:r>
            <a:endParaRPr lang="en-US" sz="2400" b="1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Proses Pendidikan </a:t>
            </a:r>
            <a:r>
              <a:rPr lang="en-US" sz="2400" dirty="0" err="1">
                <a:solidFill>
                  <a:schemeClr val="tx1"/>
                </a:solidFill>
              </a:rPr>
              <a:t>jangka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pendek</a:t>
            </a:r>
            <a:r>
              <a:rPr lang="en-US" sz="2400" dirty="0">
                <a:solidFill>
                  <a:schemeClr val="tx1"/>
                </a:solidFill>
              </a:rPr>
              <a:t>, </a:t>
            </a:r>
            <a:r>
              <a:rPr lang="en-US" sz="2400" dirty="0" err="1">
                <a:solidFill>
                  <a:schemeClr val="tx1"/>
                </a:solidFill>
              </a:rPr>
              <a:t>sistematis</a:t>
            </a:r>
            <a:r>
              <a:rPr lang="en-US" sz="2400" dirty="0">
                <a:solidFill>
                  <a:schemeClr val="tx1"/>
                </a:solidFill>
              </a:rPr>
              <a:t> &amp; </a:t>
            </a:r>
            <a:r>
              <a:rPr lang="en-US" sz="2400" dirty="0" err="1">
                <a:solidFill>
                  <a:schemeClr val="tx1"/>
                </a:solidFill>
              </a:rPr>
              <a:t>terorganisir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Non </a:t>
            </a:r>
            <a:r>
              <a:rPr lang="en-US" sz="2400" dirty="0" err="1">
                <a:solidFill>
                  <a:schemeClr val="tx1"/>
                </a:solidFill>
              </a:rPr>
              <a:t>Manajerial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Mempelajari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pengetahuan</a:t>
            </a:r>
            <a:r>
              <a:rPr lang="en-US" sz="2400" dirty="0">
                <a:solidFill>
                  <a:schemeClr val="tx1"/>
                </a:solidFill>
              </a:rPr>
              <a:t> dan </a:t>
            </a:r>
            <a:r>
              <a:rPr lang="en-US" sz="2400" dirty="0" err="1">
                <a:solidFill>
                  <a:schemeClr val="tx1"/>
                </a:solidFill>
              </a:rPr>
              <a:t>ketrampilan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teknis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untuk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tujuan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tertentu</a:t>
            </a:r>
            <a:endParaRPr lang="en-US" sz="2400" dirty="0">
              <a:solidFill>
                <a:schemeClr val="tx1"/>
              </a:solidFill>
            </a:endParaRPr>
          </a:p>
          <a:p>
            <a:endParaRPr lang="en-ID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782159" y="1803400"/>
            <a:ext cx="4033595" cy="421996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400" b="1" dirty="0" err="1"/>
              <a:t>Pengembangan</a:t>
            </a:r>
            <a:r>
              <a:rPr lang="en-US" sz="2400" b="1" dirty="0"/>
              <a:t> :</a:t>
            </a:r>
            <a:endParaRPr lang="en-US" sz="2400" b="1" dirty="0"/>
          </a:p>
          <a:p>
            <a:r>
              <a:rPr lang="en-US" sz="2400" dirty="0"/>
              <a:t>Proses Pendidikan </a:t>
            </a:r>
            <a:r>
              <a:rPr lang="en-US" sz="2400" dirty="0" err="1"/>
              <a:t>jangka</a:t>
            </a:r>
            <a:r>
              <a:rPr lang="en-US" sz="2400" dirty="0"/>
              <a:t> Panjang, </a:t>
            </a:r>
            <a:r>
              <a:rPr lang="en-US" sz="2400" dirty="0" err="1"/>
              <a:t>sistematis</a:t>
            </a:r>
            <a:r>
              <a:rPr lang="en-US" sz="2400" dirty="0"/>
              <a:t> &amp; </a:t>
            </a:r>
            <a:r>
              <a:rPr lang="en-US" sz="2400" dirty="0" err="1"/>
              <a:t>terorganisir</a:t>
            </a:r>
            <a:endParaRPr lang="en-US" sz="2400" dirty="0"/>
          </a:p>
          <a:p>
            <a:r>
              <a:rPr lang="en-US" sz="2400" dirty="0"/>
              <a:t>Tenaga </a:t>
            </a:r>
            <a:r>
              <a:rPr lang="en-US" sz="2400" dirty="0" err="1"/>
              <a:t>kerja</a:t>
            </a:r>
            <a:r>
              <a:rPr lang="en-US" sz="2400" dirty="0"/>
              <a:t> non </a:t>
            </a:r>
            <a:r>
              <a:rPr lang="en-US" sz="2400" dirty="0" err="1"/>
              <a:t>manajerial</a:t>
            </a:r>
            <a:r>
              <a:rPr lang="en-US" sz="2400" dirty="0"/>
              <a:t> </a:t>
            </a:r>
            <a:r>
              <a:rPr lang="en-US" sz="2400" dirty="0" err="1"/>
              <a:t>mempelajari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konseptual</a:t>
            </a:r>
            <a:r>
              <a:rPr lang="en-US" sz="2400" dirty="0"/>
              <a:t> dan </a:t>
            </a:r>
            <a:r>
              <a:rPr lang="en-US" sz="2400" dirty="0" err="1"/>
              <a:t>teoritis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dirty="0"/>
              <a:t>.</a:t>
            </a:r>
            <a:endParaRPr lang="en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3429" y="368300"/>
            <a:ext cx="10929257" cy="5991225"/>
          </a:xfrm>
        </p:spPr>
        <p:txBody>
          <a:bodyPr/>
          <a:lstStyle/>
          <a:p>
            <a:br>
              <a:rPr lang="en-US" dirty="0"/>
            </a:br>
            <a:r>
              <a:rPr lang="en-US" cap="none" dirty="0">
                <a:latin typeface="+mn-lt"/>
              </a:rPr>
              <a:t>Tujuan :</a:t>
            </a:r>
            <a:br>
              <a:rPr lang="en-US" cap="none" dirty="0">
                <a:latin typeface="+mn-lt"/>
              </a:rPr>
            </a:br>
            <a:r>
              <a:rPr lang="en-US" b="0" cap="none" dirty="0">
                <a:latin typeface="+mn-lt"/>
              </a:rPr>
              <a:t>- </a:t>
            </a:r>
            <a:r>
              <a:rPr lang="en-US" b="0" cap="none" dirty="0" err="1">
                <a:latin typeface="+mn-lt"/>
              </a:rPr>
              <a:t>Meningkatkan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Produktivitas</a:t>
            </a: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- </a:t>
            </a:r>
            <a:r>
              <a:rPr lang="en-US" b="0" cap="none" dirty="0" err="1">
                <a:latin typeface="+mn-lt"/>
              </a:rPr>
              <a:t>Meningkatkan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mutu</a:t>
            </a: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- </a:t>
            </a:r>
            <a:r>
              <a:rPr lang="en-US" b="0" cap="none" dirty="0" err="1">
                <a:latin typeface="+mn-lt"/>
              </a:rPr>
              <a:t>Meningkatkan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Ketepatan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dalam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Perencanaan</a:t>
            </a:r>
            <a:r>
              <a:rPr lang="en-US" b="0" cap="none" dirty="0">
                <a:latin typeface="+mn-lt"/>
              </a:rPr>
              <a:t> SDM</a:t>
            </a: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- </a:t>
            </a:r>
            <a:r>
              <a:rPr lang="en-US" b="0" cap="none" dirty="0" err="1">
                <a:latin typeface="+mn-lt"/>
              </a:rPr>
              <a:t>Meningkatkan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semangat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kerja</a:t>
            </a: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- </a:t>
            </a:r>
            <a:r>
              <a:rPr lang="en-US" b="0" cap="none" dirty="0" err="1">
                <a:latin typeface="+mn-lt"/>
              </a:rPr>
              <a:t>Menarik</a:t>
            </a:r>
            <a:r>
              <a:rPr lang="en-US" b="0" cap="none" dirty="0">
                <a:latin typeface="+mn-lt"/>
              </a:rPr>
              <a:t> &amp; </a:t>
            </a:r>
            <a:r>
              <a:rPr lang="en-US" b="0" cap="none" dirty="0" err="1">
                <a:latin typeface="+mn-lt"/>
              </a:rPr>
              <a:t>menahan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tenaga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kerja</a:t>
            </a:r>
            <a:r>
              <a:rPr lang="en-US" b="0" cap="none" dirty="0">
                <a:latin typeface="+mn-lt"/>
              </a:rPr>
              <a:t> yang </a:t>
            </a:r>
            <a:r>
              <a:rPr lang="en-US" b="0" cap="none" dirty="0" err="1">
                <a:latin typeface="+mn-lt"/>
              </a:rPr>
              <a:t>baik</a:t>
            </a: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- </a:t>
            </a:r>
            <a:r>
              <a:rPr lang="en-US" b="0" cap="none" dirty="0" err="1">
                <a:latin typeface="+mn-lt"/>
              </a:rPr>
              <a:t>Menjaga</a:t>
            </a:r>
            <a:r>
              <a:rPr lang="en-US" b="0" cap="none" dirty="0">
                <a:latin typeface="+mn-lt"/>
              </a:rPr>
              <a:t> Kesehatan &amp; </a:t>
            </a:r>
            <a:r>
              <a:rPr lang="en-US" b="0" cap="none" dirty="0" err="1">
                <a:latin typeface="+mn-lt"/>
              </a:rPr>
              <a:t>keselamatan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kerja</a:t>
            </a: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- </a:t>
            </a:r>
            <a:r>
              <a:rPr lang="en-US" b="0" cap="none" dirty="0" err="1">
                <a:latin typeface="+mn-lt"/>
              </a:rPr>
              <a:t>Menghindari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keusangan</a:t>
            </a:r>
            <a:r>
              <a:rPr lang="en-US" b="0" cap="none" dirty="0">
                <a:latin typeface="+mn-lt"/>
              </a:rPr>
              <a:t> (obsolescence)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399" y="1057274"/>
            <a:ext cx="10537371" cy="5633812"/>
          </a:xfrm>
        </p:spPr>
        <p:txBody>
          <a:bodyPr/>
          <a:lstStyle/>
          <a:p>
            <a:r>
              <a:rPr lang="en-US" dirty="0">
                <a:latin typeface="+mn-lt"/>
              </a:rPr>
              <a:t>Teori-</a:t>
            </a:r>
            <a:r>
              <a:rPr lang="en-US" dirty="0" err="1">
                <a:latin typeface="+mn-lt"/>
              </a:rPr>
              <a:t>teori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pembelajaran</a:t>
            </a:r>
            <a:br>
              <a:rPr lang="en-US" dirty="0">
                <a:latin typeface="+mn-lt"/>
              </a:rPr>
            </a:br>
            <a:r>
              <a:rPr lang="en-US" b="0" cap="none" dirty="0" err="1">
                <a:latin typeface="+mn-lt"/>
              </a:rPr>
              <a:t>Pembelajaran</a:t>
            </a:r>
            <a:r>
              <a:rPr lang="en-US" b="0" cap="none" dirty="0">
                <a:latin typeface="+mn-lt"/>
              </a:rPr>
              <a:t> : </a:t>
            </a:r>
            <a:r>
              <a:rPr lang="en-US" b="0" cap="none" dirty="0" err="1">
                <a:latin typeface="+mn-lt"/>
              </a:rPr>
              <a:t>perubahan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kemampuan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merespon</a:t>
            </a:r>
            <a:r>
              <a:rPr lang="en-US" b="0" cap="none" dirty="0">
                <a:latin typeface="+mn-lt"/>
              </a:rPr>
              <a:t> yang relative </a:t>
            </a:r>
            <a:r>
              <a:rPr lang="en-US" b="0" cap="none" dirty="0" err="1">
                <a:latin typeface="+mn-lt"/>
              </a:rPr>
              <a:t>permanen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sebagai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hasil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dari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latihan</a:t>
            </a:r>
            <a:r>
              <a:rPr lang="en-US" b="0" cap="none" dirty="0">
                <a:latin typeface="+mn-lt"/>
              </a:rPr>
              <a:t> dan </a:t>
            </a:r>
            <a:r>
              <a:rPr lang="en-US" b="0" cap="none" dirty="0" err="1">
                <a:latin typeface="+mn-lt"/>
              </a:rPr>
              <a:t>pengalaman</a:t>
            </a:r>
            <a:r>
              <a:rPr lang="en-US" b="0" cap="none" dirty="0">
                <a:latin typeface="+mn-lt"/>
              </a:rPr>
              <a:t> </a:t>
            </a:r>
            <a:br>
              <a:rPr lang="en-US" b="0" cap="none" dirty="0">
                <a:latin typeface="+mn-lt"/>
              </a:rPr>
            </a:br>
            <a:br>
              <a:rPr lang="en-US" b="0" cap="none" dirty="0">
                <a:latin typeface="+mn-lt"/>
              </a:rPr>
            </a:br>
            <a:r>
              <a:rPr lang="en-US" b="0" cap="none" dirty="0">
                <a:latin typeface="+mn-lt"/>
              </a:rPr>
              <a:t>- variable </a:t>
            </a:r>
            <a:r>
              <a:rPr lang="en-US" b="0" cap="none" dirty="0" err="1">
                <a:latin typeface="+mn-lt"/>
              </a:rPr>
              <a:t>antara</a:t>
            </a:r>
            <a:r>
              <a:rPr lang="en-US" b="0" cap="none" dirty="0">
                <a:latin typeface="+mn-lt"/>
              </a:rPr>
              <a:t>, unobserved yang </a:t>
            </a:r>
            <a:r>
              <a:rPr lang="en-US" b="0" cap="none" dirty="0" err="1">
                <a:latin typeface="+mn-lt"/>
              </a:rPr>
              <a:t>menghubungan</a:t>
            </a:r>
            <a:r>
              <a:rPr lang="en-US" b="0" cap="none" dirty="0">
                <a:latin typeface="+mn-lt"/>
              </a:rPr>
              <a:t> 2 variable yang </a:t>
            </a:r>
            <a:r>
              <a:rPr lang="en-US" b="0" cap="none" dirty="0" err="1">
                <a:latin typeface="+mn-lt"/>
              </a:rPr>
              <a:t>bisa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diamati</a:t>
            </a:r>
            <a:br>
              <a:rPr lang="en-US" b="0" cap="none" dirty="0">
                <a:latin typeface="+mn-lt"/>
              </a:rPr>
            </a:br>
            <a:br>
              <a:rPr lang="en-US" b="0" cap="none" dirty="0">
                <a:latin typeface="+mn-lt"/>
              </a:rPr>
            </a:br>
            <a:r>
              <a:rPr lang="en-US" b="0" cap="none" dirty="0" err="1">
                <a:latin typeface="+mn-lt"/>
              </a:rPr>
              <a:t>pembelajaran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menghasilkan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perubahan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progresif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dalam</a:t>
            </a:r>
            <a:r>
              <a:rPr lang="en-US" b="0" cap="none" dirty="0">
                <a:latin typeface="+mn-lt"/>
              </a:rPr>
              <a:t> </a:t>
            </a:r>
            <a:r>
              <a:rPr lang="en-US" b="0" cap="none" dirty="0" err="1">
                <a:latin typeface="+mn-lt"/>
              </a:rPr>
              <a:t>perilaku</a:t>
            </a:r>
            <a:r>
              <a:rPr lang="en-US" b="0" cap="none" dirty="0">
                <a:latin typeface="+mn-lt"/>
              </a:rPr>
              <a:t>.</a:t>
            </a:r>
            <a:endParaRPr lang="en-US" b="0" dirty="0"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8195" y="572770"/>
            <a:ext cx="10627995" cy="471170"/>
          </a:xfrm>
        </p:spPr>
        <p:txBody>
          <a:bodyPr/>
          <a:lstStyle/>
          <a:p>
            <a:r>
              <a:rPr lang="en-US" sz="2400" b="0" dirty="0">
                <a:latin typeface="+mn-lt"/>
              </a:rPr>
              <a:t>2 </a:t>
            </a:r>
            <a:r>
              <a:rPr lang="en-US" sz="2400" b="0" dirty="0" err="1">
                <a:latin typeface="+mn-lt"/>
              </a:rPr>
              <a:t>aliran</a:t>
            </a:r>
            <a:r>
              <a:rPr lang="en-US" sz="2400" b="0" dirty="0">
                <a:latin typeface="+mn-lt"/>
              </a:rPr>
              <a:t> : co</a:t>
            </a:r>
            <a:r>
              <a:rPr lang="en-US" sz="2400" b="0" dirty="0" err="1">
                <a:latin typeface="+mn-lt"/>
              </a:rPr>
              <a:t>nnectionist</a:t>
            </a:r>
            <a:r>
              <a:rPr lang="en-US" sz="2400" b="0" dirty="0">
                <a:latin typeface="+mn-lt"/>
              </a:rPr>
              <a:t> &amp; cognitive :</a:t>
            </a:r>
            <a:endParaRPr lang="en-US" sz="2400" b="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248920" y="1286510"/>
            <a:ext cx="11670030" cy="5423535"/>
          </a:xfrm>
        </p:spPr>
        <p:txBody>
          <a:bodyPr>
            <a:normAutofit/>
          </a:bodyPr>
          <a:lstStyle/>
          <a:p>
            <a:r>
              <a:rPr lang="en-US" dirty="0"/>
              <a:t>Teori Connectionist</a:t>
            </a:r>
            <a:endParaRPr lang="en-US" dirty="0"/>
          </a:p>
          <a:p>
            <a:r>
              <a:rPr lang="en-US" dirty="0"/>
              <a:t>Dasar - assosiasi rangsang dan jawaban</a:t>
            </a:r>
            <a:endParaRPr lang="en-US" dirty="0"/>
          </a:p>
          <a:p>
            <a:r>
              <a:rPr lang="en-US" dirty="0"/>
              <a:t>Pembelajaran - penembangan perilaku hasil dari paparan rangasangan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Classical Conditioning - Pavlov</a:t>
            </a:r>
            <a:endParaRPr lang="en-US" dirty="0"/>
          </a:p>
          <a:p>
            <a:pPr marL="0" indent="457200">
              <a:buNone/>
            </a:pPr>
            <a:r>
              <a:rPr lang="en-US" dirty="0"/>
              <a:t>Rangsang yang dikondisikan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Reinforcement Theory 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ym typeface="+mn-ea"/>
              </a:rPr>
              <a:t>Thorndike - </a:t>
            </a:r>
            <a:r>
              <a:rPr lang="en-US" dirty="0"/>
              <a:t>Law of Effect </a:t>
            </a:r>
            <a:endParaRPr lang="en-US" dirty="0"/>
          </a:p>
          <a:p>
            <a:pPr marL="0" indent="457200">
              <a:buNone/>
            </a:pPr>
            <a:r>
              <a:rPr lang="en-US" dirty="0"/>
              <a:t>dari trial &amp; error - gerakan yg menimbulkan efek yang baik menjadi makin kuat (akan diulang pada situasi menuntut)</a:t>
            </a:r>
            <a:endParaRPr lang="en-US" dirty="0"/>
          </a:p>
          <a:p>
            <a:pPr marL="0" indent="457200">
              <a:buNone/>
            </a:pPr>
            <a:r>
              <a:rPr lang="en-US" dirty="0"/>
              <a:t>Hull - pembelajaran terjadi bila memuaskan suatu kebutuhan (dipengaruhui motivasi)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- Operant Conditioning/ Learning - Skinner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Melalui mekanisme hadiah, hukuman, pengukuhan kembali yg positif -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perilaku yg beroperasi berengaruh pada lingkungan dan menghasilkan satu akibat.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4590" y="456565"/>
            <a:ext cx="9862185" cy="472440"/>
          </a:xfrm>
        </p:spPr>
        <p:txBody>
          <a:bodyPr/>
          <a:lstStyle/>
          <a:p>
            <a:r>
              <a:rPr lang="en-US" sz="2800" b="0" dirty="0">
                <a:latin typeface="Lucida Sans" panose="020B0602030504020204" charset="0"/>
                <a:cs typeface="Lucida Sans" panose="020B0602030504020204" charset="0"/>
              </a:rPr>
              <a:t>4 M</a:t>
            </a:r>
            <a:r>
              <a:rPr lang="en-US" sz="2800" b="0" cap="none" dirty="0">
                <a:solidFill>
                  <a:schemeClr val="accent6"/>
                </a:solidFill>
                <a:uFillTx/>
                <a:latin typeface="Lucida Sans" panose="020B0602030504020204" charset="0"/>
                <a:cs typeface="Lucida Sans" panose="020B0602030504020204" charset="0"/>
              </a:rPr>
              <a:t>acam Contingencies of Reinforcement </a:t>
            </a:r>
            <a:endParaRPr lang="en-US" sz="2800" b="0" cap="none" dirty="0">
              <a:solidFill>
                <a:schemeClr val="accent6"/>
              </a:solidFill>
              <a:uFillTx/>
              <a:latin typeface="Lucida Sans" panose="020B0602030504020204" charset="0"/>
              <a:cs typeface="Lucida Sans" panose="020B060203050402020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1"/>
          </p:nvPr>
        </p:nvSpPr>
        <p:spPr>
          <a:xfrm>
            <a:off x="1900555" y="1894205"/>
            <a:ext cx="9525635" cy="26511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Positif reinforcemeny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Avoidance Learning (Negarive Reinforcement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extinction (Penghapusan)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Punishment</a:t>
            </a: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/>
          <p:nvPr>
            <p:ph sz="half" idx="2"/>
          </p:nvPr>
        </p:nvSpPr>
        <p:spPr>
          <a:xfrm>
            <a:off x="394335" y="1279525"/>
            <a:ext cx="8128000" cy="4306570"/>
          </a:xfrm>
        </p:spPr>
        <p:txBody>
          <a:bodyPr/>
          <a:p>
            <a:r>
              <a:rPr lang="en-US"/>
              <a:t>Proses penyadaran (Insight) dan pengenalan (cognitive)</a:t>
            </a:r>
            <a:endParaRPr lang="en-US"/>
          </a:p>
          <a:p>
            <a:r>
              <a:rPr lang="en-US"/>
              <a:t>Restrukturisasi pengetahuan sso terkait masalah khusus</a:t>
            </a:r>
            <a:endParaRPr lang="en-US"/>
          </a:p>
          <a:p>
            <a:endParaRPr lang="en-US"/>
          </a:p>
          <a:p>
            <a:r>
              <a:rPr lang="en-US"/>
              <a:t>Teori dianggap bermakna karena memperhatikan pembentukan dan akibat/pengaruh sikap terhadap perilaku dan individu dianggap sebagai pemecah masalah yang aktif </a:t>
            </a:r>
            <a:endParaRPr lang="en-US"/>
          </a:p>
          <a:p>
            <a:endParaRPr lang="en-US"/>
          </a:p>
          <a:p>
            <a:r>
              <a:rPr lang="en-US"/>
              <a:t>Psikologi Gestalt - Keseluruhan lebih dari pada jumlah bagian bagiannya</a:t>
            </a:r>
            <a:endParaRPr lang="en-US"/>
          </a:p>
          <a:p>
            <a:endParaRPr lang="en-US"/>
          </a:p>
          <a:p>
            <a:r>
              <a:rPr lang="en-US"/>
              <a:t>Tolman - SOR (Stimulus - Organism - Response)</a:t>
            </a:r>
            <a:endParaRPr lang="en-US"/>
          </a:p>
          <a:p>
            <a:endParaRPr lang="en-US"/>
          </a:p>
        </p:txBody>
      </p:sp>
      <p:sp>
        <p:nvSpPr>
          <p:cNvPr id="6" name="Title 5"/>
          <p:cNvSpPr/>
          <p:nvPr>
            <p:ph type="title"/>
          </p:nvPr>
        </p:nvSpPr>
        <p:spPr>
          <a:xfrm>
            <a:off x="914400" y="211455"/>
            <a:ext cx="7796530" cy="1094740"/>
          </a:xfrm>
        </p:spPr>
        <p:txBody>
          <a:bodyPr/>
          <a:p>
            <a:br>
              <a:rPr lang="en-US" b="0" cap="none">
                <a:solidFill>
                  <a:schemeClr val="accent6"/>
                </a:solidFill>
                <a:uFillTx/>
                <a:latin typeface="Sans Serif Collection" panose="020B0502040504020204" charset="0"/>
                <a:cs typeface="Sans Serif Collection" panose="020B0502040504020204" charset="0"/>
              </a:rPr>
            </a:br>
            <a:br>
              <a:rPr lang="en-US" b="0" cap="none">
                <a:solidFill>
                  <a:schemeClr val="accent6"/>
                </a:solidFill>
                <a:uFillTx/>
                <a:latin typeface="Sans Serif Collection" panose="020B0502040504020204" charset="0"/>
                <a:cs typeface="Sans Serif Collection" panose="020B0502040504020204" charset="0"/>
              </a:rPr>
            </a:br>
            <a:r>
              <a:rPr lang="en-US" sz="3200" b="0" cap="none">
                <a:solidFill>
                  <a:schemeClr val="accent6"/>
                </a:solidFill>
                <a:uFillTx/>
                <a:latin typeface="Sans Serif Collection" panose="020B0502040504020204" charset="0"/>
                <a:cs typeface="Sans Serif Collection" panose="020B0502040504020204" charset="0"/>
              </a:rPr>
              <a:t>Teori Cognitive</a:t>
            </a:r>
            <a:endParaRPr lang="en-US" sz="3200" b="0" cap="none">
              <a:solidFill>
                <a:schemeClr val="accent6"/>
              </a:solidFill>
              <a:uFillTx/>
              <a:latin typeface="Sans Serif Collection" panose="020B0502040504020204" charset="0"/>
              <a:cs typeface="Sans Serif Collection" panose="020B050204050402020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50563" y="1089213"/>
            <a:ext cx="9879437" cy="980844"/>
          </a:xfrm>
        </p:spPr>
        <p:txBody>
          <a:bodyPr/>
          <a:lstStyle/>
          <a:p>
            <a:r>
              <a:rPr lang="en-US" sz="3200" b="0" dirty="0">
                <a:latin typeface="Sans Serif Collection" panose="020B0502040504020204" charset="0"/>
                <a:cs typeface="Sans Serif Collection" panose="020B0502040504020204" charset="0"/>
              </a:rPr>
              <a:t>Konsep &amp; Prinsip pembelajaran</a:t>
            </a:r>
            <a:endParaRPr lang="en-US" sz="3200" b="0" dirty="0">
              <a:latin typeface="Sans Serif Collection" panose="020B0502040504020204" charset="0"/>
              <a:cs typeface="Sans Serif Collection" panose="020B050204050402020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546225" y="2331720"/>
            <a:ext cx="9354820" cy="4046855"/>
          </a:xfrm>
        </p:spPr>
        <p:txBody>
          <a:bodyPr/>
          <a:lstStyle/>
          <a:p>
            <a:r>
              <a:rPr lang="en-US" sz="2800" dirty="0"/>
              <a:t>Miner - 5 konsep pembelajaran spy efektif</a:t>
            </a:r>
            <a:endParaRPr lang="en-US" sz="2800" dirty="0"/>
          </a:p>
          <a:p>
            <a:r>
              <a:rPr lang="en-US" sz="2800" dirty="0"/>
              <a:t>1. Motivasi</a:t>
            </a:r>
            <a:endParaRPr lang="en-US" sz="2800" dirty="0"/>
          </a:p>
          <a:p>
            <a:r>
              <a:rPr lang="en-US" sz="2800" dirty="0"/>
              <a:t>2. Positive Reinforcement</a:t>
            </a:r>
            <a:endParaRPr lang="en-US" sz="2800" dirty="0"/>
          </a:p>
          <a:p>
            <a:r>
              <a:rPr lang="en-US" sz="2800" dirty="0"/>
              <a:t>3. Pengetahuan Tentang Hasil</a:t>
            </a:r>
            <a:endParaRPr lang="en-US" sz="2800" dirty="0"/>
          </a:p>
          <a:p>
            <a:r>
              <a:rPr lang="en-US" sz="2800" dirty="0"/>
              <a:t>4. Experiential learning</a:t>
            </a:r>
            <a:endParaRPr lang="en-US" sz="2800" dirty="0"/>
          </a:p>
          <a:p>
            <a:r>
              <a:rPr lang="en-US" sz="2800" dirty="0"/>
              <a:t>5. Transfer of training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50564" y="1057274"/>
            <a:ext cx="9875463" cy="999746"/>
          </a:xfrm>
        </p:spPr>
        <p:txBody>
          <a:bodyPr/>
          <a:lstStyle/>
          <a:p>
            <a:r>
              <a:rPr lang="en-US" sz="3200" b="0" dirty="0">
                <a:latin typeface="Sans Serif Collection" panose="020B0502040504020204" charset="0"/>
                <a:cs typeface="Sans Serif Collection" panose="020B0502040504020204" charset="0"/>
              </a:rPr>
              <a:t>Prinsip pembelajaran</a:t>
            </a:r>
            <a:endParaRPr lang="en-US" sz="3200" b="0" dirty="0">
              <a:latin typeface="Sans Serif Collection" panose="020B0502040504020204" charset="0"/>
              <a:cs typeface="Sans Serif Collection" panose="020B0502040504020204" charset="0"/>
            </a:endParaRP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1550670" y="2020570"/>
            <a:ext cx="8751570" cy="42443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Maier &amp; Verser (1982) aspek yang terlibat dalam program pelatihan dan pengembangan :</a:t>
            </a:r>
            <a:endParaRPr lang="en-US" sz="2800" dirty="0"/>
          </a:p>
          <a:p>
            <a:r>
              <a:rPr lang="en-US" sz="2800" dirty="0"/>
              <a:t>proses pembelajaran asosiatif</a:t>
            </a:r>
            <a:endParaRPr lang="en-US" sz="2800" dirty="0"/>
          </a:p>
          <a:p>
            <a:r>
              <a:rPr lang="en-US" sz="2800" dirty="0"/>
              <a:t>pembelajaran selektif (operant conditioning)</a:t>
            </a:r>
            <a:endParaRPr lang="en-US" sz="2800" dirty="0"/>
          </a:p>
          <a:p>
            <a:r>
              <a:rPr lang="en-US" sz="2800" dirty="0"/>
              <a:t>pembedaan pengindraan</a:t>
            </a:r>
            <a:endParaRPr lang="en-US" sz="2800" dirty="0"/>
          </a:p>
          <a:p>
            <a:r>
              <a:rPr lang="en-US" sz="2800" dirty="0"/>
              <a:t>pemerolehan ketrampilan</a:t>
            </a:r>
            <a:endParaRPr lang="en-US" sz="2800" dirty="0"/>
          </a:p>
          <a:p>
            <a:r>
              <a:rPr lang="en-US" sz="2800" dirty="0"/>
              <a:t> pemahaman &amp; insight</a:t>
            </a:r>
            <a:endParaRPr lang="en-US" sz="2800" dirty="0"/>
          </a:p>
          <a:p>
            <a:r>
              <a:rPr lang="en-US" sz="2800" dirty="0"/>
              <a:t>perubahan sikap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29005"/>
            <a:ext cx="10552430" cy="907415"/>
          </a:xfrm>
        </p:spPr>
        <p:txBody>
          <a:bodyPr/>
          <a:lstStyle/>
          <a:p>
            <a:r>
              <a:rPr lang="en-US" sz="2800" b="0" dirty="0">
                <a:latin typeface="Sans Serif Collection" panose="020B0502040504020204" charset="0"/>
                <a:cs typeface="Sans Serif Collection" panose="020B0502040504020204" charset="0"/>
              </a:rPr>
              <a:t>penyusunan program pelatihan/pengembangan</a:t>
            </a:r>
            <a:endParaRPr lang="en-US" sz="2800" b="0" dirty="0">
              <a:latin typeface="Sans Serif Collection" panose="020B0502040504020204" charset="0"/>
              <a:cs typeface="Sans Serif Collection" panose="020B0502040504020204" charset="0"/>
            </a:endParaRPr>
          </a:p>
        </p:txBody>
      </p:sp>
      <p:sp>
        <p:nvSpPr>
          <p:cNvPr id="4" name="Content Placeholder 3"/>
          <p:cNvSpPr/>
          <p:nvPr>
            <p:ph sz="quarter" idx="4"/>
          </p:nvPr>
        </p:nvSpPr>
        <p:spPr>
          <a:xfrm>
            <a:off x="713105" y="1836420"/>
            <a:ext cx="10713085" cy="4427855"/>
          </a:xfrm>
        </p:spPr>
        <p:txBody>
          <a:bodyPr/>
          <a:p>
            <a:pPr marL="342900" indent="-342900">
              <a:buFont typeface="+mj-lt"/>
              <a:buAutoNum type="arabicPeriod"/>
            </a:pPr>
            <a:r>
              <a:rPr lang="en-US" sz="2400"/>
              <a:t>Identifikasi kebutuhan pelatihan atau studi pekerjaan</a:t>
            </a:r>
            <a:endParaRPr lang="en-US" sz="2400"/>
          </a:p>
          <a:p>
            <a:pPr marL="342900" indent="-342900">
              <a:buFont typeface="+mj-lt"/>
              <a:buAutoNum type="arabicPeriod"/>
            </a:pPr>
            <a:r>
              <a:rPr lang="en-US" sz="2400"/>
              <a:t>Penetapan sasaran pelatihan/pengembangan</a:t>
            </a:r>
            <a:endParaRPr lang="en-US" sz="2400"/>
          </a:p>
          <a:p>
            <a:pPr marL="342900" indent="-342900">
              <a:buFont typeface="+mj-lt"/>
              <a:buAutoNum type="arabicPeriod"/>
            </a:pPr>
            <a:r>
              <a:rPr lang="en-US" sz="2400"/>
              <a:t>Penetapan Kriteria keberhasilan dengan alat ukurnya</a:t>
            </a:r>
            <a:endParaRPr lang="en-US" sz="2400"/>
          </a:p>
          <a:p>
            <a:pPr marL="342900" indent="-342900">
              <a:buFont typeface="+mj-lt"/>
              <a:buAutoNum type="arabicPeriod"/>
            </a:pPr>
            <a:r>
              <a:rPr lang="en-US" sz="2400"/>
              <a:t>Penetapan metode pelatihan/penyajiannya</a:t>
            </a:r>
            <a:endParaRPr lang="en-US" sz="2400"/>
          </a:p>
          <a:p>
            <a:pPr marL="342900" indent="-342900">
              <a:buFont typeface="+mj-lt"/>
              <a:buAutoNum type="arabicPeriod"/>
            </a:pPr>
            <a:r>
              <a:rPr lang="en-US" sz="2400"/>
              <a:t>Percobaan dan revisi</a:t>
            </a:r>
            <a:endParaRPr lang="en-US" sz="2400"/>
          </a:p>
          <a:p>
            <a:pPr marL="342900" indent="-342900">
              <a:buFont typeface="+mj-lt"/>
              <a:buAutoNum type="arabicPeriod"/>
            </a:pPr>
            <a:r>
              <a:rPr lang="en-US" sz="2400"/>
              <a:t>Implementasi dan evaluasi</a:t>
            </a:r>
            <a:endParaRPr lang="en-US" sz="2400"/>
          </a:p>
          <a:p>
            <a:pPr marL="0" indent="0">
              <a:buFont typeface="+mj-lt"/>
              <a:buNone/>
            </a:pPr>
            <a:endParaRPr lang="en-US"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849782"/>
            <a:ext cx="5715000" cy="2727709"/>
          </a:xfrm>
        </p:spPr>
        <p:txBody>
          <a:bodyPr/>
          <a:lstStyle/>
          <a:p>
            <a:r>
              <a:rPr lang="en-US" dirty="0"/>
              <a:t>Thank </a:t>
            </a:r>
            <a:br>
              <a:rPr lang="en-US" dirty="0"/>
            </a:br>
            <a:r>
              <a:rPr lang="en-US" dirty="0"/>
              <a:t>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719FA4-954C-4FA8-82CB-206659C3B826}">
  <ds:schemaRefs/>
</ds:datastoreItem>
</file>

<file path=customXml/itemProps2.xml><?xml version="1.0" encoding="utf-8"?>
<ds:datastoreItem xmlns:ds="http://schemas.openxmlformats.org/officeDocument/2006/customXml" ds:itemID="{16DBB56F-4362-4386-A1A1-3DF898896616}">
  <ds:schemaRefs/>
</ds:datastoreItem>
</file>

<file path=customXml/itemProps3.xml><?xml version="1.0" encoding="utf-8"?>
<ds:datastoreItem xmlns:ds="http://schemas.openxmlformats.org/officeDocument/2006/customXml" ds:itemID="{04948363-B267-4BAC-8655-100FBEC280C1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{1C86D8F9-FBA7-4F2D-A9CA-EBDB4CFBB6C6}TF8a9b5915-b8c7-461e-8cdd-693d48b5e32371f7b7e2_win32-4bf0b9a2ea37</Template>
  <TotalTime>0</TotalTime>
  <Words>2926</Words>
  <Application>WPS Presentation</Application>
  <PresentationFormat>Widescreen</PresentationFormat>
  <Paragraphs>95</Paragraphs>
  <Slides>12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Arial</vt:lpstr>
      <vt:lpstr>SimSun</vt:lpstr>
      <vt:lpstr>Wingdings</vt:lpstr>
      <vt:lpstr>Lucida Sans</vt:lpstr>
      <vt:lpstr>Sans Serif Collection</vt:lpstr>
      <vt:lpstr>Sabon Next LT</vt:lpstr>
      <vt:lpstr>Segoe Print</vt:lpstr>
      <vt:lpstr>Arial Black</vt:lpstr>
      <vt:lpstr>Microsoft YaHei</vt:lpstr>
      <vt:lpstr>Arial Unicode MS</vt:lpstr>
      <vt:lpstr>Calibri</vt:lpstr>
      <vt:lpstr>Custom</vt:lpstr>
      <vt:lpstr>Bab iii pelatihan &amp; pengembangan</vt:lpstr>
      <vt:lpstr>Pokok bahasan</vt:lpstr>
      <vt:lpstr>pengertian</vt:lpstr>
      <vt:lpstr> Tujuan : - Meningkatkan Produktivitas - Meningkatkan mutu - Meningkatkan Ketepatan dalam Perencanaan SDM - Meningkatkan semangat kerja - Menarik &amp; menahan tenaga kerja yang baik - Menjaga Kesehatan &amp; keselamatan kerja - Menghindari keusangan (obsolescence) </vt:lpstr>
      <vt:lpstr>Teori-teori pembelajaran Pembelajaran : perubahan kemampuan merespon yang relative permanen sebagai hasil dari latihan dan pengalaman   - variable antara, unobserved yang menghubungan 2 variable yang bisa diamati  pembelajaran menghasilkan perubahan progresif dalam perilaku.</vt:lpstr>
      <vt:lpstr>2 aliran : connectionist &amp; cognitive :</vt:lpstr>
      <vt:lpstr>4 Macam Contingencies of Reinforcement </vt:lpstr>
      <vt:lpstr>  Teori Cognitive</vt:lpstr>
      <vt:lpstr>Dynamic delivery</vt:lpstr>
      <vt:lpstr>Final tips &amp; takeaways</vt:lpstr>
      <vt:lpstr>Speaking engagement metrics</vt:lpstr>
      <vt:lpstr>Thank 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Wismayanti OFON</dc:creator>
  <cp:lastModifiedBy>WPS_1786679620</cp:lastModifiedBy>
  <cp:revision>4</cp:revision>
  <dcterms:created xsi:type="dcterms:W3CDTF">2026-10-02T03:26:00Z</dcterms:created>
  <dcterms:modified xsi:type="dcterms:W3CDTF">2026-10-04T14:56:52Z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KSOProductBuildVer">
    <vt:lpwstr>1033-12.1.0.28485</vt:lpwstr>
  </property>
  <property fmtid="{D5CDD505-2E9C-101B-9397-08002B2CF9AE}" pid="4" name="ICV">
    <vt:lpwstr>6B7D0BA892C04184818C47A5D3F40004_12</vt:lpwstr>
  </property>
</Properties>
</file>